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24" y="-2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743C-E1B1-4117-8BF8-8531B657AA69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165CC-EFE2-4794-9F78-D0F88852C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A9A93-4B39-4ADE-9BE0-84BE9892EEC9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811D-0E79-43B1-9940-FE69FF4FC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3DB4F-923E-4608-8D7D-61AF8598E187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DD24-2C57-4D6A-9136-F38C44129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15A5-057B-49CE-8D1C-508D25A1224D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7DCD-FDF9-48D6-8E46-30D37BF65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EA71C-79BD-431D-A54C-BED4938A4363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AD8E9-4EA0-46D5-ADB6-D16FDB302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98AE-E42C-4B02-9344-1C33D97508E2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9C89-7F58-48BD-9A5C-541C0148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DF5C-8F2E-4F44-8011-88718569F733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8BEE-5EC5-4333-97BC-48A11293A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100-3F88-4571-92CF-98B725E0BCC5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61436-7A74-40B1-9D3C-7B3C609AA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0ACC6-1A27-42F1-A266-C2D96FAB727A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E64B-8552-48F9-8F23-396DA92FB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8134-8B6E-4F94-930E-361C74CB0A5D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0D503-3EB2-4103-9EE8-57C6E35A1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9A9B-AFC1-4B1E-88C8-9AB9F751FB78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E6584-0ECF-4B92-8687-E90F598F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3FC492-DA65-49A4-B1CE-E793C300F6EA}" type="datetimeFigureOut">
              <a:rPr lang="en-US"/>
              <a:pPr>
                <a:defRPr/>
              </a:pPr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6AC733-0591-4076-850C-A8703E829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32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8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»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hyperlink" Target="mailto:gatewaytocollege@spps.org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47"/>
          <p:cNvGrpSpPr>
            <a:grpSpLocks/>
          </p:cNvGrpSpPr>
          <p:nvPr/>
        </p:nvGrpSpPr>
        <p:grpSpPr bwMode="auto">
          <a:xfrm>
            <a:off x="0" y="-147638"/>
            <a:ext cx="6858000" cy="4186238"/>
            <a:chOff x="-2" y="-147156"/>
            <a:chExt cx="6858004" cy="4185468"/>
          </a:xfrm>
        </p:grpSpPr>
        <p:pic>
          <p:nvPicPr>
            <p:cNvPr id="13331" name="Picture 4" descr="GTC.jpg"/>
            <p:cNvPicPr>
              <a:picLocks noChangeAspect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" y="-147156"/>
              <a:ext cx="2367102" cy="643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2" name="Picture 5" descr="SPPS-HorizBW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7100" y="-147155"/>
              <a:ext cx="2133600" cy="643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3" name="Picture 7" descr="Screen Shot 2014-09-25 at 9.04.50 AM.png"/>
            <p:cNvPicPr>
              <a:picLocks noChangeAspect="1"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500700" y="-147156"/>
              <a:ext cx="2357299" cy="64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Connector 9"/>
            <p:cNvCxnSpPr/>
            <p:nvPr/>
          </p:nvCxnSpPr>
          <p:spPr>
            <a:xfrm>
              <a:off x="-2" y="508361"/>
              <a:ext cx="6858004" cy="25395"/>
            </a:xfrm>
            <a:prstGeom prst="line">
              <a:avLst/>
            </a:prstGeom>
            <a:ln w="38100" cap="rnd" cmpd="dbl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35" name="TextBox 11"/>
            <p:cNvSpPr txBox="1">
              <a:spLocks noChangeArrowheads="1"/>
            </p:cNvSpPr>
            <p:nvPr/>
          </p:nvSpPr>
          <p:spPr bwMode="auto">
            <a:xfrm>
              <a:off x="8" y="495273"/>
              <a:ext cx="6857989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Charter Black" charset="0"/>
                  <a:ea typeface="Charter Black" charset="0"/>
                  <a:cs typeface="Charter Black" charset="0"/>
                </a:rPr>
                <a:t>Gateway to College Info Sessions</a:t>
              </a:r>
            </a:p>
            <a:p>
              <a:endParaRPr lang="en-US" sz="4600">
                <a:latin typeface="Charter Black" charset="0"/>
                <a:ea typeface="Charter Black" charset="0"/>
                <a:cs typeface="Charter Black" charset="0"/>
              </a:endParaRPr>
            </a:p>
          </p:txBody>
        </p:sp>
        <p:sp>
          <p:nvSpPr>
            <p:cNvPr id="13336" name="TextBox 12"/>
            <p:cNvSpPr txBox="1">
              <a:spLocks noChangeArrowheads="1"/>
            </p:cNvSpPr>
            <p:nvPr/>
          </p:nvSpPr>
          <p:spPr bwMode="auto">
            <a:xfrm>
              <a:off x="-2" y="1014406"/>
              <a:ext cx="6858001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i="1">
                  <a:ea typeface="Arial" pitchFamily="127" charset="0"/>
                  <a:cs typeface="Arial" pitchFamily="127" charset="0"/>
                </a:rPr>
                <a:t>Have questions about the GtC program?  Want to see the campus?  Want to meet some of your teachers?</a:t>
              </a:r>
            </a:p>
            <a:p>
              <a:pPr algn="ctr"/>
              <a:endParaRPr lang="en-US" i="1">
                <a:latin typeface="Charter Black" charset="0"/>
                <a:ea typeface="Charter Black" charset="0"/>
                <a:cs typeface="Charter Black" charset="0"/>
              </a:endParaRPr>
            </a:p>
          </p:txBody>
        </p:sp>
        <p:sp>
          <p:nvSpPr>
            <p:cNvPr id="13337" name="TextBox 14"/>
            <p:cNvSpPr txBox="1">
              <a:spLocks noChangeArrowheads="1"/>
            </p:cNvSpPr>
            <p:nvPr/>
          </p:nvSpPr>
          <p:spPr bwMode="auto">
            <a:xfrm>
              <a:off x="-2" y="1283711"/>
              <a:ext cx="6858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100">
                  <a:latin typeface="Charter Black" charset="0"/>
                  <a:ea typeface="Charter Black" charset="0"/>
                  <a:cs typeface="Charter Black" charset="0"/>
                </a:rPr>
                <a:t>Stop by one of the Information Sessions listed below to get all your questions answered!  </a:t>
              </a:r>
            </a:p>
          </p:txBody>
        </p:sp>
        <p:sp>
          <p:nvSpPr>
            <p:cNvPr id="13338" name="TextBox 15"/>
            <p:cNvSpPr txBox="1">
              <a:spLocks noChangeArrowheads="1"/>
            </p:cNvSpPr>
            <p:nvPr/>
          </p:nvSpPr>
          <p:spPr bwMode="auto">
            <a:xfrm>
              <a:off x="-1" y="2022375"/>
              <a:ext cx="68580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buFont typeface="Wingdings" pitchFamily="127" charset="2"/>
                <a:buChar char="v"/>
              </a:pPr>
              <a:r>
                <a:rPr lang="en-US" sz="1200">
                  <a:latin typeface="Charter Black" charset="0"/>
                  <a:cs typeface="Wingdings" pitchFamily="127" charset="2"/>
                </a:rPr>
                <a:t> Thursday, April 30</a:t>
              </a:r>
              <a:r>
                <a:rPr lang="en-US" sz="1200" baseline="30000">
                  <a:latin typeface="Charter Black" charset="0"/>
                  <a:cs typeface="Wingdings" pitchFamily="127" charset="2"/>
                </a:rPr>
                <a:t>th</a:t>
              </a:r>
              <a:r>
                <a:rPr lang="en-US" sz="1200">
                  <a:latin typeface="Charter Black" charset="0"/>
                  <a:cs typeface="Wingdings" pitchFamily="127" charset="2"/>
                </a:rPr>
                <a:t> 5:00 – 7:00pm, presentation at 5:30pm (room 3105)</a:t>
              </a:r>
            </a:p>
            <a:p>
              <a:pPr algn="ctr">
                <a:buFont typeface="Wingdings" pitchFamily="127" charset="2"/>
                <a:buChar char="v"/>
              </a:pPr>
              <a:r>
                <a:rPr lang="en-US" sz="1200">
                  <a:latin typeface="Charter Black" charset="0"/>
                  <a:cs typeface="Wingdings" pitchFamily="127" charset="2"/>
                </a:rPr>
                <a:t> Saturday, May 9</a:t>
              </a:r>
              <a:r>
                <a:rPr lang="en-US" sz="1200" baseline="30000">
                  <a:latin typeface="Charter Black" charset="0"/>
                  <a:cs typeface="Wingdings" pitchFamily="127" charset="2"/>
                </a:rPr>
                <a:t>th</a:t>
              </a:r>
              <a:r>
                <a:rPr lang="en-US" sz="1200">
                  <a:latin typeface="Charter Black" charset="0"/>
                  <a:cs typeface="Wingdings" pitchFamily="127" charset="2"/>
                </a:rPr>
                <a:t> 10:00am – 12:00, presentation at 10:30am (room 3105)</a:t>
              </a:r>
            </a:p>
            <a:p>
              <a:pPr algn="ctr">
                <a:buFont typeface="Wingdings" pitchFamily="127" charset="2"/>
                <a:buChar char="v"/>
              </a:pPr>
              <a:r>
                <a:rPr lang="en-US" sz="1200">
                  <a:latin typeface="Charter Black" charset="0"/>
                  <a:cs typeface="Wingdings" pitchFamily="127" charset="2"/>
                </a:rPr>
                <a:t> Wednesday, May 20</a:t>
              </a:r>
              <a:r>
                <a:rPr lang="en-US" sz="1200" baseline="30000">
                  <a:latin typeface="Charter Black" charset="0"/>
                  <a:cs typeface="Wingdings" pitchFamily="127" charset="2"/>
                </a:rPr>
                <a:t>th</a:t>
              </a:r>
              <a:r>
                <a:rPr lang="en-US" sz="1200">
                  <a:latin typeface="Charter Black" charset="0"/>
                  <a:cs typeface="Wingdings" pitchFamily="127" charset="2"/>
                </a:rPr>
                <a:t> 5:00 – 7:00pm, presentation at 5:30pm (room 3105)</a:t>
              </a:r>
              <a:r>
                <a:rPr lang="en-US" sz="1200">
                  <a:latin typeface="Wingdings" pitchFamily="127" charset="2"/>
                  <a:ea typeface="Wingdings" pitchFamily="127" charset="2"/>
                  <a:cs typeface="Wingdings" pitchFamily="127" charset="2"/>
                </a:rPr>
                <a:t> </a:t>
              </a:r>
            </a:p>
          </p:txBody>
        </p:sp>
        <p:sp>
          <p:nvSpPr>
            <p:cNvPr id="13339" name="TextBox 33"/>
            <p:cNvSpPr txBox="1">
              <a:spLocks noChangeArrowheads="1"/>
            </p:cNvSpPr>
            <p:nvPr/>
          </p:nvSpPr>
          <p:spPr bwMode="auto">
            <a:xfrm>
              <a:off x="3" y="2668706"/>
              <a:ext cx="6857999" cy="1369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Charter Black" charset="0"/>
                  <a:ea typeface="Charter Black" charset="0"/>
                  <a:cs typeface="Charter Black" charset="0"/>
                </a:rPr>
                <a:t>Interested students are welcome to bring a parent/guardian.  Please note that the deadline to apply for fall admission into Gateway to College is June 1, 2015.</a:t>
              </a:r>
            </a:p>
            <a:p>
              <a:endParaRPr lang="en-US" sz="1100">
                <a:latin typeface="Charter Black" charset="0"/>
                <a:ea typeface="Charter Black" charset="0"/>
                <a:cs typeface="Charter Black" charset="0"/>
              </a:endParaRPr>
            </a:p>
            <a:p>
              <a:r>
                <a:rPr lang="en-US" sz="1100">
                  <a:latin typeface="Charter Black" charset="0"/>
                  <a:ea typeface="Charter Black" charset="0"/>
                  <a:cs typeface="Charter Black" charset="0"/>
                </a:rPr>
                <a:t>Please let us know you are planning on attending by calling 651-403-4222 or emailing </a:t>
              </a:r>
              <a:r>
                <a:rPr lang="en-US" sz="1100">
                  <a:latin typeface="Charter Black" charset="0"/>
                  <a:ea typeface="Charter Black" charset="0"/>
                  <a:cs typeface="Charter Black" charset="0"/>
                  <a:hlinkClick r:id="rId5"/>
                </a:rPr>
                <a:t>gatewaytocollege@spps.org</a:t>
              </a:r>
              <a:r>
                <a:rPr lang="en-US" sz="1100">
                  <a:latin typeface="Charter Black" charset="0"/>
                  <a:ea typeface="Charter Black" charset="0"/>
                  <a:cs typeface="Charter Black" charset="0"/>
                </a:rPr>
                <a:t>                    We look forward to meeting you!!!</a:t>
              </a:r>
            </a:p>
            <a:p>
              <a:pPr algn="ctr"/>
              <a:endParaRPr lang="en-US" sz="1400">
                <a:latin typeface="Charter Black" charset="0"/>
                <a:ea typeface="Charter Black" charset="0"/>
                <a:cs typeface="Charter Black" charset="0"/>
              </a:endParaRPr>
            </a:p>
            <a:p>
              <a:pPr algn="ctr"/>
              <a:r>
                <a:rPr lang="en-US" sz="1400">
                  <a:latin typeface="Charter Black" charset="0"/>
                  <a:ea typeface="Charter Black" charset="0"/>
                  <a:cs typeface="Charter Black" charset="0"/>
                </a:rPr>
                <a:t>    </a:t>
              </a:r>
            </a:p>
          </p:txBody>
        </p:sp>
        <p:grpSp>
          <p:nvGrpSpPr>
            <p:cNvPr id="13340" name="Group 46"/>
            <p:cNvGrpSpPr>
              <a:grpSpLocks/>
            </p:cNvGrpSpPr>
            <p:nvPr/>
          </p:nvGrpSpPr>
          <p:grpSpPr bwMode="auto">
            <a:xfrm>
              <a:off x="1331583" y="3631470"/>
              <a:ext cx="4194835" cy="406842"/>
              <a:chOff x="219873" y="3961368"/>
              <a:chExt cx="4194835" cy="406842"/>
            </a:xfrm>
          </p:grpSpPr>
          <p:grpSp>
            <p:nvGrpSpPr>
              <p:cNvPr id="13341" name="Group 43"/>
              <p:cNvGrpSpPr>
                <a:grpSpLocks/>
              </p:cNvGrpSpPr>
              <p:nvPr/>
            </p:nvGrpSpPr>
            <p:grpSpPr bwMode="auto">
              <a:xfrm>
                <a:off x="219873" y="3961368"/>
                <a:ext cx="1250086" cy="406842"/>
                <a:chOff x="0" y="3961368"/>
                <a:chExt cx="1250086" cy="406842"/>
              </a:xfrm>
            </p:grpSpPr>
            <p:pic>
              <p:nvPicPr>
                <p:cNvPr id="13345" name="Picture 36" descr="Screen Shot 2014-09-25 at 1.14.37 PM.png"/>
                <p:cNvPicPr>
                  <a:picLocks noChangeAspect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0" y="3961368"/>
                  <a:ext cx="322403" cy="4068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346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322403" y="3998878"/>
                  <a:ext cx="92768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alibri" pitchFamily="127" charset="0"/>
                    </a:rPr>
                    <a:t>@GTCSPPS</a:t>
                  </a:r>
                </a:p>
              </p:txBody>
            </p:sp>
          </p:grpSp>
          <p:grpSp>
            <p:nvGrpSpPr>
              <p:cNvPr id="13342" name="Group 44"/>
              <p:cNvGrpSpPr>
                <a:grpSpLocks/>
              </p:cNvGrpSpPr>
              <p:nvPr/>
            </p:nvGrpSpPr>
            <p:grpSpPr bwMode="auto">
              <a:xfrm>
                <a:off x="1469959" y="3998878"/>
                <a:ext cx="2944749" cy="342900"/>
                <a:chOff x="1921991" y="4025310"/>
                <a:chExt cx="2944749" cy="342900"/>
              </a:xfrm>
            </p:grpSpPr>
            <p:pic>
              <p:nvPicPr>
                <p:cNvPr id="13343" name="Picture 39" descr="Screen Shot 2014-09-25 at 1.14.30 PM.png"/>
                <p:cNvPicPr>
                  <a:picLocks noChangeAspect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921991" y="4025310"/>
                  <a:ext cx="296740" cy="342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344" name="Rectangle 42"/>
                <p:cNvSpPr>
                  <a:spLocks noChangeArrowheads="1"/>
                </p:cNvSpPr>
                <p:nvPr/>
              </p:nvSpPr>
              <p:spPr bwMode="auto">
                <a:xfrm>
                  <a:off x="2201427" y="4025310"/>
                  <a:ext cx="266531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alibri" pitchFamily="127" charset="0"/>
                    </a:rPr>
                    <a:t>Gateway to College St. Paul Public Schools</a:t>
                  </a:r>
                </a:p>
              </p:txBody>
            </p:sp>
          </p:grpSp>
        </p:grpSp>
      </p:grpSp>
      <p:grpSp>
        <p:nvGrpSpPr>
          <p:cNvPr id="13314" name="Group 49"/>
          <p:cNvGrpSpPr>
            <a:grpSpLocks/>
          </p:cNvGrpSpPr>
          <p:nvPr/>
        </p:nvGrpSpPr>
        <p:grpSpPr bwMode="auto">
          <a:xfrm>
            <a:off x="0" y="4792663"/>
            <a:ext cx="6858000" cy="4184650"/>
            <a:chOff x="-2" y="-147156"/>
            <a:chExt cx="6858004" cy="4185468"/>
          </a:xfrm>
        </p:grpSpPr>
        <p:pic>
          <p:nvPicPr>
            <p:cNvPr id="13315" name="Picture 50" descr="GTC.jpg"/>
            <p:cNvPicPr>
              <a:picLocks noChangeAspect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" y="-147156"/>
              <a:ext cx="2367102" cy="643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6" name="Picture 51" descr="SPPS-HorizBW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7100" y="-147155"/>
              <a:ext cx="2133600" cy="643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7" name="Picture 52" descr="Screen Shot 2014-09-25 at 9.04.50 AM.png"/>
            <p:cNvPicPr>
              <a:picLocks noChangeAspect="1"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500700" y="-147156"/>
              <a:ext cx="2357299" cy="64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4" name="Straight Connector 53"/>
            <p:cNvCxnSpPr/>
            <p:nvPr/>
          </p:nvCxnSpPr>
          <p:spPr>
            <a:xfrm>
              <a:off x="-2" y="508609"/>
              <a:ext cx="6858004" cy="25405"/>
            </a:xfrm>
            <a:prstGeom prst="line">
              <a:avLst/>
            </a:prstGeom>
            <a:ln w="38100" cap="rnd" cmpd="dbl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19" name="TextBox 54"/>
            <p:cNvSpPr txBox="1">
              <a:spLocks noChangeArrowheads="1"/>
            </p:cNvSpPr>
            <p:nvPr/>
          </p:nvSpPr>
          <p:spPr bwMode="auto">
            <a:xfrm>
              <a:off x="258901" y="495273"/>
              <a:ext cx="6340197" cy="126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harter Black" charset="0"/>
                  <a:ea typeface="Charter Black" charset="0"/>
                  <a:cs typeface="Charter Black" charset="0"/>
                </a:rPr>
                <a:t>Gateway to College Info Sessions</a:t>
              </a:r>
            </a:p>
            <a:p>
              <a:endParaRPr lang="en-US" sz="4600">
                <a:latin typeface="Charter Black" charset="0"/>
                <a:ea typeface="Charter Black" charset="0"/>
                <a:cs typeface="Charter Black" charset="0"/>
              </a:endParaRPr>
            </a:p>
          </p:txBody>
        </p:sp>
        <p:sp>
          <p:nvSpPr>
            <p:cNvPr id="13320" name="TextBox 55"/>
            <p:cNvSpPr txBox="1">
              <a:spLocks noChangeArrowheads="1"/>
            </p:cNvSpPr>
            <p:nvPr/>
          </p:nvSpPr>
          <p:spPr bwMode="auto">
            <a:xfrm>
              <a:off x="-2" y="1014406"/>
              <a:ext cx="6858001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i="1">
                  <a:ea typeface="Arial" pitchFamily="127" charset="0"/>
                  <a:cs typeface="Arial" pitchFamily="127" charset="0"/>
                </a:rPr>
                <a:t>Have questions about the GtC program?  Want to see the campus?  Want to meet some of your teachers?</a:t>
              </a:r>
            </a:p>
            <a:p>
              <a:pPr algn="ctr"/>
              <a:endParaRPr lang="en-US" i="1">
                <a:latin typeface="Charter Black" charset="0"/>
                <a:ea typeface="Charter Black" charset="0"/>
                <a:cs typeface="Charter Black" charset="0"/>
              </a:endParaRPr>
            </a:p>
          </p:txBody>
        </p:sp>
        <p:sp>
          <p:nvSpPr>
            <p:cNvPr id="13321" name="TextBox 56"/>
            <p:cNvSpPr txBox="1">
              <a:spLocks noChangeArrowheads="1"/>
            </p:cNvSpPr>
            <p:nvPr/>
          </p:nvSpPr>
          <p:spPr bwMode="auto">
            <a:xfrm>
              <a:off x="-2" y="1283711"/>
              <a:ext cx="6858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100">
                  <a:latin typeface="Charter Black" charset="0"/>
                  <a:ea typeface="Charter Black" charset="0"/>
                  <a:cs typeface="Charter Black" charset="0"/>
                </a:rPr>
                <a:t>Stop by one of the Information Sessions listed below to get all your questions answered!  </a:t>
              </a:r>
            </a:p>
          </p:txBody>
        </p:sp>
        <p:sp>
          <p:nvSpPr>
            <p:cNvPr id="13322" name="TextBox 57"/>
            <p:cNvSpPr txBox="1">
              <a:spLocks noChangeArrowheads="1"/>
            </p:cNvSpPr>
            <p:nvPr/>
          </p:nvSpPr>
          <p:spPr bwMode="auto">
            <a:xfrm>
              <a:off x="-1" y="2022375"/>
              <a:ext cx="68580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buFont typeface="Wingdings" pitchFamily="127" charset="2"/>
                <a:buChar char="v"/>
              </a:pPr>
              <a:r>
                <a:rPr lang="en-US" sz="1200">
                  <a:latin typeface="Charter Black" charset="0"/>
                  <a:cs typeface="Wingdings" pitchFamily="127" charset="2"/>
                </a:rPr>
                <a:t> Thursday, April 30</a:t>
              </a:r>
              <a:r>
                <a:rPr lang="en-US" sz="1200" baseline="30000">
                  <a:latin typeface="Charter Black" charset="0"/>
                  <a:cs typeface="Wingdings" pitchFamily="127" charset="2"/>
                </a:rPr>
                <a:t>th</a:t>
              </a:r>
              <a:r>
                <a:rPr lang="en-US" sz="1200">
                  <a:latin typeface="Charter Black" charset="0"/>
                  <a:cs typeface="Wingdings" pitchFamily="127" charset="2"/>
                </a:rPr>
                <a:t> 5:00–7:00pm, presentation at 5:30pm (room 3105)</a:t>
              </a:r>
            </a:p>
            <a:p>
              <a:pPr algn="ctr">
                <a:buFont typeface="Wingdings" pitchFamily="127" charset="2"/>
                <a:buChar char="v"/>
              </a:pPr>
              <a:r>
                <a:rPr lang="en-US" sz="1200">
                  <a:latin typeface="Charter Black" charset="0"/>
                  <a:cs typeface="Wingdings" pitchFamily="127" charset="2"/>
                </a:rPr>
                <a:t> Saturday, May 9</a:t>
              </a:r>
              <a:r>
                <a:rPr lang="en-US" sz="1200" baseline="30000">
                  <a:latin typeface="Charter Black" charset="0"/>
                  <a:cs typeface="Wingdings" pitchFamily="127" charset="2"/>
                </a:rPr>
                <a:t>th</a:t>
              </a:r>
              <a:r>
                <a:rPr lang="en-US" sz="1200">
                  <a:latin typeface="Charter Black" charset="0"/>
                  <a:cs typeface="Wingdings" pitchFamily="127" charset="2"/>
                </a:rPr>
                <a:t> 10:00am–12:00, presentation at 10:30am (room 3105)</a:t>
              </a:r>
            </a:p>
            <a:p>
              <a:pPr algn="ctr">
                <a:buFont typeface="Wingdings" pitchFamily="127" charset="2"/>
                <a:buChar char="v"/>
              </a:pPr>
              <a:r>
                <a:rPr lang="en-US" sz="1200">
                  <a:latin typeface="Charter Black" charset="0"/>
                  <a:cs typeface="Wingdings" pitchFamily="127" charset="2"/>
                </a:rPr>
                <a:t> Wednesday, May 20</a:t>
              </a:r>
              <a:r>
                <a:rPr lang="en-US" sz="1200" baseline="30000">
                  <a:latin typeface="Charter Black" charset="0"/>
                  <a:cs typeface="Wingdings" pitchFamily="127" charset="2"/>
                </a:rPr>
                <a:t>th</a:t>
              </a:r>
              <a:r>
                <a:rPr lang="en-US" sz="1200">
                  <a:latin typeface="Charter Black" charset="0"/>
                  <a:cs typeface="Wingdings" pitchFamily="127" charset="2"/>
                </a:rPr>
                <a:t> 5:00–7:00pm, presentation at 5:30pm (room 3105)</a:t>
              </a:r>
              <a:r>
                <a:rPr lang="en-US" sz="1200">
                  <a:latin typeface="Wingdings" pitchFamily="127" charset="2"/>
                  <a:ea typeface="Wingdings" pitchFamily="127" charset="2"/>
                  <a:cs typeface="Wingdings" pitchFamily="127" charset="2"/>
                </a:rPr>
                <a:t> </a:t>
              </a:r>
            </a:p>
          </p:txBody>
        </p:sp>
        <p:sp>
          <p:nvSpPr>
            <p:cNvPr id="13323" name="TextBox 58"/>
            <p:cNvSpPr txBox="1">
              <a:spLocks noChangeArrowheads="1"/>
            </p:cNvSpPr>
            <p:nvPr/>
          </p:nvSpPr>
          <p:spPr bwMode="auto">
            <a:xfrm>
              <a:off x="3" y="2668706"/>
              <a:ext cx="6857999" cy="1369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Charter Black" charset="0"/>
                  <a:ea typeface="Charter Black" charset="0"/>
                  <a:cs typeface="Charter Black" charset="0"/>
                </a:rPr>
                <a:t>Interested students are welcome to bring a parent/guardian.  Please note that the deadline to apply for fall admission into Gateway to College is June 1, 2015.</a:t>
              </a:r>
            </a:p>
            <a:p>
              <a:endParaRPr lang="en-US" sz="1100">
                <a:latin typeface="Charter Black" charset="0"/>
                <a:ea typeface="Charter Black" charset="0"/>
                <a:cs typeface="Charter Black" charset="0"/>
              </a:endParaRPr>
            </a:p>
            <a:p>
              <a:r>
                <a:rPr lang="en-US" sz="1100">
                  <a:latin typeface="Charter Black" charset="0"/>
                  <a:ea typeface="Charter Black" charset="0"/>
                  <a:cs typeface="Charter Black" charset="0"/>
                </a:rPr>
                <a:t>Please let us know you are planning on attending by calling 651-403-4222 or emailing </a:t>
              </a:r>
              <a:r>
                <a:rPr lang="en-US" sz="1100">
                  <a:latin typeface="Charter Black" charset="0"/>
                  <a:ea typeface="Charter Black" charset="0"/>
                  <a:cs typeface="Charter Black" charset="0"/>
                  <a:hlinkClick r:id="rId5"/>
                </a:rPr>
                <a:t>gatewaytocollege@spps.org</a:t>
              </a:r>
              <a:r>
                <a:rPr lang="en-US" sz="1100">
                  <a:latin typeface="Charter Black" charset="0"/>
                  <a:ea typeface="Charter Black" charset="0"/>
                  <a:cs typeface="Charter Black" charset="0"/>
                </a:rPr>
                <a:t>                    We look forward to meeting you!!!</a:t>
              </a:r>
            </a:p>
            <a:p>
              <a:pPr algn="ctr"/>
              <a:endParaRPr lang="en-US" sz="1400">
                <a:latin typeface="Charter Black" charset="0"/>
                <a:ea typeface="Charter Black" charset="0"/>
                <a:cs typeface="Charter Black" charset="0"/>
              </a:endParaRPr>
            </a:p>
            <a:p>
              <a:pPr algn="ctr"/>
              <a:r>
                <a:rPr lang="en-US" sz="1400">
                  <a:latin typeface="Charter Black" charset="0"/>
                  <a:ea typeface="Charter Black" charset="0"/>
                  <a:cs typeface="Charter Black" charset="0"/>
                </a:rPr>
                <a:t>    </a:t>
              </a:r>
            </a:p>
          </p:txBody>
        </p:sp>
        <p:grpSp>
          <p:nvGrpSpPr>
            <p:cNvPr id="13324" name="Group 46"/>
            <p:cNvGrpSpPr>
              <a:grpSpLocks/>
            </p:cNvGrpSpPr>
            <p:nvPr/>
          </p:nvGrpSpPr>
          <p:grpSpPr bwMode="auto">
            <a:xfrm>
              <a:off x="1331583" y="3631470"/>
              <a:ext cx="4194835" cy="406842"/>
              <a:chOff x="219873" y="3961368"/>
              <a:chExt cx="4194835" cy="406842"/>
            </a:xfrm>
          </p:grpSpPr>
          <p:grpSp>
            <p:nvGrpSpPr>
              <p:cNvPr id="13325" name="Group 43"/>
              <p:cNvGrpSpPr>
                <a:grpSpLocks/>
              </p:cNvGrpSpPr>
              <p:nvPr/>
            </p:nvGrpSpPr>
            <p:grpSpPr bwMode="auto">
              <a:xfrm>
                <a:off x="219873" y="3961368"/>
                <a:ext cx="1250086" cy="406842"/>
                <a:chOff x="0" y="3961368"/>
                <a:chExt cx="1250086" cy="406842"/>
              </a:xfrm>
            </p:grpSpPr>
            <p:pic>
              <p:nvPicPr>
                <p:cNvPr id="13329" name="Picture 64" descr="Screen Shot 2014-09-25 at 1.14.37 PM.png"/>
                <p:cNvPicPr>
                  <a:picLocks noChangeAspect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0" y="3961368"/>
                  <a:ext cx="322403" cy="4068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330" name="TextBox 65"/>
                <p:cNvSpPr txBox="1">
                  <a:spLocks noChangeArrowheads="1"/>
                </p:cNvSpPr>
                <p:nvPr/>
              </p:nvSpPr>
              <p:spPr bwMode="auto">
                <a:xfrm>
                  <a:off x="322403" y="3998878"/>
                  <a:ext cx="92768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alibri" pitchFamily="127" charset="0"/>
                    </a:rPr>
                    <a:t>@GTCSPPS</a:t>
                  </a:r>
                </a:p>
              </p:txBody>
            </p:sp>
          </p:grpSp>
          <p:grpSp>
            <p:nvGrpSpPr>
              <p:cNvPr id="13326" name="Group 44"/>
              <p:cNvGrpSpPr>
                <a:grpSpLocks/>
              </p:cNvGrpSpPr>
              <p:nvPr/>
            </p:nvGrpSpPr>
            <p:grpSpPr bwMode="auto">
              <a:xfrm>
                <a:off x="1469959" y="3998878"/>
                <a:ext cx="2944749" cy="342900"/>
                <a:chOff x="1921991" y="4025310"/>
                <a:chExt cx="2944749" cy="342900"/>
              </a:xfrm>
            </p:grpSpPr>
            <p:pic>
              <p:nvPicPr>
                <p:cNvPr id="13327" name="Picture 62" descr="Screen Shot 2014-09-25 at 1.14.30 PM.png"/>
                <p:cNvPicPr>
                  <a:picLocks noChangeAspect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921991" y="4025310"/>
                  <a:ext cx="296740" cy="342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328" name="Rectangle 63"/>
                <p:cNvSpPr>
                  <a:spLocks noChangeArrowheads="1"/>
                </p:cNvSpPr>
                <p:nvPr/>
              </p:nvSpPr>
              <p:spPr bwMode="auto">
                <a:xfrm>
                  <a:off x="2201427" y="4025310"/>
                  <a:ext cx="266531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alibri" pitchFamily="127" charset="0"/>
                    </a:rPr>
                    <a:t>Gateway to College St. Paul Public Schools</a:t>
                  </a: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8884</TotalTime>
  <Words>360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St. Paul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DEPT</dc:creator>
  <cp:lastModifiedBy>IT DEPT</cp:lastModifiedBy>
  <cp:revision>7</cp:revision>
  <cp:lastPrinted>2015-04-09T17:44:39Z</cp:lastPrinted>
  <dcterms:created xsi:type="dcterms:W3CDTF">2015-05-05T13:30:48Z</dcterms:created>
  <dcterms:modified xsi:type="dcterms:W3CDTF">2015-05-05T13:30:57Z</dcterms:modified>
</cp:coreProperties>
</file>