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0" r:id="rId2"/>
    <p:sldId id="292" r:id="rId3"/>
    <p:sldId id="295" r:id="rId4"/>
    <p:sldId id="296" r:id="rId5"/>
    <p:sldId id="297" r:id="rId6"/>
    <p:sldId id="298" r:id="rId7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mclaug1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FF81"/>
    <a:srgbClr val="51B5E0"/>
    <a:srgbClr val="CED649"/>
    <a:srgbClr val="EDF0BA"/>
    <a:srgbClr val="D9E1E7"/>
    <a:srgbClr val="E5EBEF"/>
    <a:srgbClr val="C3D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2" autoAdjust="0"/>
    <p:restoredTop sz="74659" autoAdjust="0"/>
  </p:normalViewPr>
  <p:slideViewPr>
    <p:cSldViewPr snapToObjects="1">
      <p:cViewPr>
        <p:scale>
          <a:sx n="70" d="100"/>
          <a:sy n="70" d="100"/>
        </p:scale>
        <p:origin x="-10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ADD0DD-CFAE-4435-A7B1-71D9CEA9A3BE}" type="datetimeFigureOut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52C403-6396-49B5-95C5-3B1816323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14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2FFE6BD-8B76-4AAA-815C-ECE38891609B}" type="datetimeFigureOut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6913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1A4404-7A68-4999-AA48-BCB0574B8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767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Why is scale important?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  <a:buFont typeface="+mj-lt"/>
              <a:buNone/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AF08EB-CE4C-4ED7-A1A7-33AF0A3A0B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E4072F-E95D-4A65-9A32-11434C74CA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Pathways are in part determined by what you are trying to take to scale and why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Are you scaling a set of ideas? A learning network? A specific model/approach?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6893EA-EA6B-472C-AC40-6C3E6B1643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837BC1-4F30-427C-B803-FFD7C0A1A8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1524000"/>
            <a:ext cx="6498159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Calibri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3F080-85A9-4DFC-9163-C2667A27FBE3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3194B442-1537-45D9-AA7E-A6BB66B819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787857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61C36-99C2-4F9E-BFC0-850539FC1225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5E1B-6B74-4D67-BE2D-D5CD3968D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4C86-E7F5-4B55-AA79-48F9F9B9117C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E6BD-3D9D-439D-AC20-B19BEBD39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7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CDE0B-23B4-45F6-8C38-03B1FA1771AE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6BB3C-22BB-4B11-8B4A-53EBFD997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7A08E-46F5-4689-93BE-7985E0654095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08E08-297E-46BC-B8EF-F9533C3CA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B480A-AFBD-4068-B662-78AF0279A840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0E152-9692-4803-A74D-38081D4207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5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5074-F915-4D2E-985E-2D4D20402D79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E4736-25A0-4E5D-93AC-7EDA5D6EA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69CC-8BE7-454A-B3E4-8818C5A5BB09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F32B-35C9-4385-8978-8D80D600B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3" y="1453225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3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1" y="1453225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1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4B111-8DA2-42BD-880B-9F72A22A6497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5EE26-94AA-458E-838D-75EA02FFD5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23E7A-7BBF-47AE-A58B-DDAF564FEBEF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EEAD-4923-4B2F-B876-7464211B9C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E338A-4FEA-4F11-9706-1F236F5C33D2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7FAA3-8915-4B06-BB96-5F55233620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1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7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7E6D-F212-480D-882D-589EAB089D04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086C6-D89B-44F7-BCA7-53C62F48B2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Calibri"/>
              </a:defRPr>
            </a:lvl1pPr>
          </a:lstStyle>
          <a:p>
            <a:pPr>
              <a:defRPr/>
            </a:pPr>
            <a:fld id="{3DC5C018-FFBE-4F5F-BA0A-6C83F80582B1}" type="datetime1">
              <a:rPr lang="en-US"/>
              <a:pPr>
                <a:defRPr/>
              </a:pPr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bg1"/>
                </a:solidFill>
                <a:latin typeface="Calibri"/>
              </a:defRPr>
            </a:lvl1pPr>
          </a:lstStyle>
          <a:p>
            <a:pPr>
              <a:defRPr/>
            </a:pPr>
            <a:fld id="{EB7C8ABC-F383-4AC2-A153-573A1DCFD1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Calibri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Calibri" pitchFamily="34" charset="0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Calibri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Calibri"/>
          <a:ea typeface="+mn-ea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Calibri"/>
          <a:ea typeface="+mn-ea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Calibri"/>
          <a:ea typeface="+mn-ea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Calibri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B062EC-CBB1-40E6-A62B-17984BC8E5D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742950" y="1716088"/>
            <a:ext cx="78486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1F497D"/>
                </a:solidFill>
                <a:cs typeface="Arial" charset="0"/>
              </a:rPr>
              <a:t>Rethinking Scale: More than Upping the Numbers</a:t>
            </a:r>
          </a:p>
          <a:p>
            <a:pPr algn="ctr"/>
            <a:endParaRPr lang="en-US" sz="3600" b="1">
              <a:solidFill>
                <a:srgbClr val="1F497D"/>
              </a:solidFill>
              <a:cs typeface="Arial" charset="0"/>
            </a:endParaRPr>
          </a:p>
          <a:p>
            <a:pPr algn="ctr"/>
            <a:r>
              <a:rPr lang="en-US" sz="3600" b="1">
                <a:solidFill>
                  <a:srgbClr val="1F497D"/>
                </a:solidFill>
                <a:cs typeface="Arial" charset="0"/>
              </a:rPr>
              <a:t>SPROCKETS Network Conference</a:t>
            </a:r>
          </a:p>
          <a:p>
            <a:pPr algn="ctr"/>
            <a:r>
              <a:rPr lang="en-US" sz="3600" b="1">
                <a:solidFill>
                  <a:srgbClr val="1F497D"/>
                </a:solidFill>
                <a:cs typeface="Arial" charset="0"/>
              </a:rPr>
              <a:t>March 8, 2013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990600" y="2132013"/>
            <a:ext cx="7353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1F497D"/>
                </a:solidFill>
                <a:cs typeface="Arial" charset="0"/>
              </a:rPr>
              <a:t> </a:t>
            </a:r>
            <a:endParaRPr lang="en-US">
              <a:solidFill>
                <a:srgbClr val="1F497D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187450"/>
          </a:xfrm>
        </p:spPr>
        <p:txBody>
          <a:bodyPr/>
          <a:lstStyle/>
          <a:p>
            <a:r>
              <a:rPr lang="en-US" sz="2800" b="1" smtClean="0">
                <a:solidFill>
                  <a:srgbClr val="1F497D"/>
                </a:solidFill>
                <a:latin typeface="Arial" charset="0"/>
                <a:cs typeface="Arial" charset="0"/>
              </a:rPr>
              <a:t>A Framework for Scale in the Context of Afterschool in St. Paul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Spread</a:t>
            </a:r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: more programs and program slots</a:t>
            </a:r>
          </a:p>
          <a:p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Depth</a:t>
            </a:r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: going deeper with what is already in place; strengthening and/or scaling best practices</a:t>
            </a:r>
          </a:p>
          <a:p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Sustainability</a:t>
            </a:r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: the notion that what you are doing will have value over time, and that you can pay for it</a:t>
            </a:r>
          </a:p>
          <a:p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Shift in ownership of reform</a:t>
            </a:r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: shared ownership of  system functions, and a shared advocacy agenda for afterschool as a whole; a shift from an individual to a collective mindset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035050"/>
          </a:xfrm>
        </p:spPr>
        <p:txBody>
          <a:bodyPr/>
          <a:lstStyle/>
          <a:p>
            <a:r>
              <a:rPr lang="en-US" sz="3200" b="1" smtClean="0">
                <a:solidFill>
                  <a:srgbClr val="1F497D"/>
                </a:solidFill>
                <a:latin typeface="Arial" charset="0"/>
                <a:cs typeface="Arial" charset="0"/>
              </a:rPr>
              <a:t>You can approach scale</a:t>
            </a:r>
            <a:br>
              <a:rPr lang="en-US" sz="3200" b="1" smtClean="0">
                <a:solidFill>
                  <a:srgbClr val="1F497D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rgbClr val="1F497D"/>
                </a:solidFill>
                <a:latin typeface="Arial" charset="0"/>
                <a:cs typeface="Arial" charset="0"/>
              </a:rPr>
              <a:t>in different 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01800"/>
            <a:ext cx="81661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Convert Bricks to Clicks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Build Networks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Intermediaries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 Talent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Blend Service with Advocacy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Alter Attitudes and Perceptions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Strengthen the Sector as a Whole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you do it depends on what you want to scale…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629275" y="6275388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latin typeface="Calibri" pitchFamily="34" charset="0"/>
              </a:rPr>
              <a:t>Page </a:t>
            </a:r>
            <a:fld id="{922D4F56-C783-4677-B75D-43F6DC45C441}" type="slidenum">
              <a:rPr lang="en-US" sz="120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1F497D"/>
                </a:solidFill>
                <a:latin typeface="Arial" charset="0"/>
                <a:cs typeface="Arial" charset="0"/>
              </a:rPr>
              <a:t>Key Questions to Consider When thinking about Scale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003300" y="1843088"/>
            <a:ext cx="7491413" cy="4525962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What is core – and what is nice but not necessary?</a:t>
            </a:r>
          </a:p>
          <a:p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What do the youth and families of St. Paul need?</a:t>
            </a:r>
          </a:p>
          <a:p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What are the costs of your approach?</a:t>
            </a:r>
          </a:p>
          <a:p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What additional training would be needed?</a:t>
            </a:r>
          </a:p>
          <a:p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What are the possible barriers to scale?</a:t>
            </a:r>
          </a:p>
          <a:p>
            <a:pPr lvl="1"/>
            <a:endParaRPr lang="en-US" sz="2000" smtClean="0">
              <a:latin typeface="Calibri" pitchFamily="34" charset="0"/>
            </a:endParaRPr>
          </a:p>
          <a:p>
            <a:endParaRPr lang="en-US" smtClean="0">
              <a:latin typeface="Calibri" pitchFamily="34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629275" y="6275388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latin typeface="Calibri" pitchFamily="34" charset="0"/>
              </a:rPr>
              <a:t>Page </a:t>
            </a:r>
            <a:fld id="{C60F7D68-B722-4189-8733-1D131FC6833B}" type="slidenum">
              <a:rPr lang="en-US" sz="120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Discussion Questions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Calibri" pitchFamily="34" charset="0"/>
              </a:rPr>
              <a:t>Do these dimensions of scale resonate with your thinking?</a:t>
            </a:r>
          </a:p>
          <a:p>
            <a:r>
              <a:rPr lang="en-US" sz="3200" smtClean="0">
                <a:solidFill>
                  <a:schemeClr val="tx1"/>
                </a:solidFill>
                <a:latin typeface="Calibri" pitchFamily="34" charset="0"/>
              </a:rPr>
              <a:t>What aspect(s) of scale are you working on?</a:t>
            </a:r>
          </a:p>
          <a:p>
            <a:r>
              <a:rPr lang="en-US" sz="3200" smtClean="0">
                <a:solidFill>
                  <a:schemeClr val="tx1"/>
                </a:solidFill>
                <a:latin typeface="Calibri" pitchFamily="34" charset="0"/>
              </a:rPr>
              <a:t>What role could Sprockets play in scaling afterschool in St. Paul?</a:t>
            </a:r>
          </a:p>
          <a:p>
            <a:endParaRPr lang="en-US" smtClean="0">
              <a:latin typeface="Calibri" pitchFamily="34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FC4920-C052-4B97-B338-5F474C25D5E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For more information on Scale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Coburn, C. (2003). </a:t>
            </a:r>
            <a:r>
              <a:rPr lang="en-US" i="1" smtClean="0">
                <a:latin typeface="Calibri" pitchFamily="34" charset="0"/>
              </a:rPr>
              <a:t>Rethinking scale: Moving beyond the numbers to deep and lasting change</a:t>
            </a:r>
            <a:r>
              <a:rPr lang="en-US" smtClean="0">
                <a:latin typeface="Calibri" pitchFamily="34" charset="0"/>
              </a:rPr>
              <a:t>. Educational Researcher, 32(6), 3–12.</a:t>
            </a:r>
          </a:p>
          <a:p>
            <a:pPr marL="0" indent="0">
              <a:buFont typeface="Wingdings 2" pitchFamily="18" charset="2"/>
              <a:buNone/>
            </a:pPr>
            <a:endParaRPr lang="en-US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Calibri" pitchFamily="34" charset="0"/>
              </a:rPr>
              <a:t>Bradach, J. (2010). </a:t>
            </a:r>
            <a:r>
              <a:rPr lang="en-US" i="1" smtClean="0">
                <a:latin typeface="Calibri" pitchFamily="34" charset="0"/>
              </a:rPr>
              <a:t>Scaling impact</a:t>
            </a:r>
            <a:r>
              <a:rPr lang="en-US" smtClean="0">
                <a:latin typeface="Calibri" pitchFamily="34" charset="0"/>
              </a:rPr>
              <a:t>. Stanford Social Innovation Review, 13. available on the web at: http://www.ssireview.org/articles/entry/scaling_impact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F0CBB8-A2C5-4226-AE39-E0B3AF74230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3676</TotalTime>
  <Words>342</Words>
  <Application>Microsoft Office PowerPoint</Application>
  <PresentationFormat>On-screen Show (4:3)</PresentationFormat>
  <Paragraphs>47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PowerPoint Presentation</vt:lpstr>
      <vt:lpstr>A Framework for Scale in the Context of Afterschool in St. Paul</vt:lpstr>
      <vt:lpstr>You can approach scale in different ways</vt:lpstr>
      <vt:lpstr>Key Questions to Consider When thinking about Scale</vt:lpstr>
      <vt:lpstr>Discussion Questions</vt:lpstr>
      <vt:lpstr>For more information on Scale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Wallace Foundation</dc:title>
  <dc:creator>Will Miller</dc:creator>
  <cp:lastModifiedBy>Jocelyn Wiedow</cp:lastModifiedBy>
  <cp:revision>187</cp:revision>
  <cp:lastPrinted>2012-03-06T17:53:51Z</cp:lastPrinted>
  <dcterms:created xsi:type="dcterms:W3CDTF">2011-09-11T19:16:09Z</dcterms:created>
  <dcterms:modified xsi:type="dcterms:W3CDTF">2013-03-20T19:57:43Z</dcterms:modified>
</cp:coreProperties>
</file>